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98" r:id="rId4"/>
    <p:sldId id="289" r:id="rId5"/>
    <p:sldId id="258" r:id="rId6"/>
    <p:sldId id="259" r:id="rId7"/>
    <p:sldId id="265" r:id="rId8"/>
    <p:sldId id="266" r:id="rId9"/>
    <p:sldId id="268" r:id="rId10"/>
    <p:sldId id="269" r:id="rId11"/>
    <p:sldId id="267" r:id="rId12"/>
    <p:sldId id="270" r:id="rId13"/>
    <p:sldId id="271" r:id="rId14"/>
    <p:sldId id="300" r:id="rId15"/>
    <p:sldId id="260" r:id="rId16"/>
    <p:sldId id="263" r:id="rId17"/>
    <p:sldId id="276" r:id="rId18"/>
    <p:sldId id="275" r:id="rId19"/>
    <p:sldId id="294" r:id="rId20"/>
    <p:sldId id="277" r:id="rId21"/>
    <p:sldId id="278" r:id="rId22"/>
    <p:sldId id="292" r:id="rId23"/>
    <p:sldId id="280" r:id="rId24"/>
    <p:sldId id="279" r:id="rId25"/>
    <p:sldId id="283" r:id="rId26"/>
    <p:sldId id="288" r:id="rId27"/>
    <p:sldId id="281" r:id="rId28"/>
    <p:sldId id="262" r:id="rId29"/>
    <p:sldId id="282" r:id="rId30"/>
    <p:sldId id="286" r:id="rId31"/>
    <p:sldId id="284" r:id="rId32"/>
    <p:sldId id="287" r:id="rId33"/>
    <p:sldId id="299" r:id="rId3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25875-4FE1-49DF-A32D-1DB5875758E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4020-2320-440E-BD29-2E9FCE3E7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1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ork\Desktop\1402267462-space-wallpaper-00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301208"/>
            <a:ext cx="3779912" cy="1368152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dirty="0">
                <a:solidFill>
                  <a:srgbClr val="FFFF00"/>
                </a:solidFill>
              </a:rPr>
              <a:t>       </a:t>
            </a:r>
          </a:p>
          <a:p>
            <a:pPr algn="l"/>
            <a:r>
              <a:rPr lang="ru-RU" sz="2400" dirty="0">
                <a:solidFill>
                  <a:srgbClr val="FFFF00"/>
                </a:solidFill>
              </a:rPr>
              <a:t>   </a:t>
            </a:r>
            <a:r>
              <a:rPr lang="ru-RU" sz="2400" dirty="0">
                <a:solidFill>
                  <a:srgbClr val="FFC000"/>
                </a:solidFill>
              </a:rPr>
              <a:t>Составила: воспитатель </a:t>
            </a:r>
          </a:p>
          <a:p>
            <a:pPr algn="l"/>
            <a:r>
              <a:rPr lang="ru-RU" sz="2400" dirty="0">
                <a:solidFill>
                  <a:srgbClr val="FFC000"/>
                </a:solidFill>
              </a:rPr>
              <a:t>                        </a:t>
            </a:r>
            <a:r>
              <a:rPr lang="ru-RU" sz="2400" dirty="0" err="1" smtClean="0">
                <a:solidFill>
                  <a:srgbClr val="FFC000"/>
                </a:solidFill>
              </a:rPr>
              <a:t>Нижникова</a:t>
            </a:r>
            <a:r>
              <a:rPr lang="ru-RU" sz="2400" dirty="0" smtClean="0">
                <a:solidFill>
                  <a:srgbClr val="FFC000"/>
                </a:solidFill>
              </a:rPr>
              <a:t> О.Ю.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8E2D4-3AAF-4F7B-BC42-7D165FDF2634}"/>
              </a:ext>
            </a:extLst>
          </p:cNvPr>
          <p:cNvSpPr txBox="1"/>
          <p:nvPr/>
        </p:nvSpPr>
        <p:spPr>
          <a:xfrm>
            <a:off x="755576" y="0"/>
            <a:ext cx="795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F0"/>
                </a:solidFill>
              </a:rPr>
              <a:t>      МК ДОУ детский сад №2 г. Острогожск, Воронежской области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F3F968-FFAF-46AB-982D-82EC8FA699D3}"/>
              </a:ext>
            </a:extLst>
          </p:cNvPr>
          <p:cNvSpPr txBox="1"/>
          <p:nvPr/>
        </p:nvSpPr>
        <p:spPr>
          <a:xfrm>
            <a:off x="395536" y="1268760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F0"/>
                </a:solidFill>
              </a:rPr>
              <a:t>         </a:t>
            </a:r>
          </a:p>
          <a:p>
            <a:r>
              <a:rPr lang="ru-RU" sz="2800" dirty="0">
                <a:solidFill>
                  <a:srgbClr val="00B0F0"/>
                </a:solidFill>
              </a:rPr>
              <a:t>          ПРЕЗЕНТАЦИЯ</a:t>
            </a:r>
          </a:p>
          <a:p>
            <a:r>
              <a:rPr lang="ru-RU" sz="2800" dirty="0">
                <a:solidFill>
                  <a:srgbClr val="00B0F0"/>
                </a:solidFill>
              </a:rPr>
              <a:t>      для дошкольников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E87AEE-FC5A-4728-ABDA-956FA3E9863D}"/>
              </a:ext>
            </a:extLst>
          </p:cNvPr>
          <p:cNvSpPr txBox="1"/>
          <p:nvPr/>
        </p:nvSpPr>
        <p:spPr>
          <a:xfrm>
            <a:off x="179513" y="548680"/>
            <a:ext cx="5976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Космические дали   </a:t>
            </a: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Work\Desktop\31752_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974"/>
            <a:ext cx="9144000" cy="6853382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A02039-17C8-4549-B2A5-22D1A0A50363}"/>
              </a:ext>
            </a:extLst>
          </p:cNvPr>
          <p:cNvSpPr txBox="1"/>
          <p:nvPr/>
        </p:nvSpPr>
        <p:spPr>
          <a:xfrm>
            <a:off x="3563888" y="404664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Прямые солнечные лучи просто сожгли бы всё живое, но у Земли есть воздушный слой. который отражает их, рассеивает.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7229B-79A2-4AE2-B236-4D6021DEFF68}"/>
              </a:ext>
            </a:extLst>
          </p:cNvPr>
          <p:cNvSpPr txBox="1"/>
          <p:nvPr/>
        </p:nvSpPr>
        <p:spPr>
          <a:xfrm>
            <a:off x="457200" y="3501008"/>
            <a:ext cx="2962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Такое тепло и свет очень нужны для    всего живого на   планете Земля</a:t>
            </a:r>
          </a:p>
        </p:txBody>
      </p:sp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Work\Desktop\7(10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7597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6E1F0C-5A8F-470B-A225-BE79C1EEE312}"/>
              </a:ext>
            </a:extLst>
          </p:cNvPr>
          <p:cNvSpPr txBox="1"/>
          <p:nvPr/>
        </p:nvSpPr>
        <p:spPr>
          <a:xfrm>
            <a:off x="1115616" y="476672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С Земли мы можем увидеть миллионы звёзд.</a:t>
            </a:r>
          </a:p>
          <a:p>
            <a:r>
              <a:rPr lang="ru-RU" sz="2400" dirty="0">
                <a:solidFill>
                  <a:srgbClr val="00B0F0"/>
                </a:solidFill>
              </a:rPr>
              <a:t>Они кажутся нам такими маленькими! Но на самом деле это огромные планеты, только очень далеко от нас. </a:t>
            </a:r>
          </a:p>
          <a:p>
            <a:r>
              <a:rPr lang="ru-RU" sz="2400" dirty="0">
                <a:solidFill>
                  <a:srgbClr val="00B0F0"/>
                </a:solidFill>
              </a:rPr>
              <a:t>Каждая звезда – это огромный </a:t>
            </a:r>
            <a:r>
              <a:rPr lang="ru-RU" sz="2400" dirty="0">
                <a:solidFill>
                  <a:srgbClr val="002060"/>
                </a:solidFill>
              </a:rPr>
              <a:t>газовый шар.</a:t>
            </a:r>
          </a:p>
        </p:txBody>
      </p:sp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Work\Desktop\10(7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8C84DB-6A23-4F5B-93E0-1F7622417E47}"/>
              </a:ext>
            </a:extLst>
          </p:cNvPr>
          <p:cNvSpPr txBox="1"/>
          <p:nvPr/>
        </p:nvSpPr>
        <p:spPr>
          <a:xfrm>
            <a:off x="179512" y="0"/>
            <a:ext cx="850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Люди всегда смотрели на звёзды, изучали их, рисовали…</a:t>
            </a:r>
          </a:p>
          <a:p>
            <a:r>
              <a:rPr lang="ru-RU" sz="2400" dirty="0">
                <a:solidFill>
                  <a:srgbClr val="FFC000"/>
                </a:solidFill>
              </a:rPr>
              <a:t>А потом объединили их                 в созвездия.                Вот они. </a:t>
            </a:r>
          </a:p>
        </p:txBody>
      </p: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Work\Desktop\131097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098160" cy="5445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Сергей Павлович Королев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45826-A407-4F09-BBC6-136A9B532F9D}"/>
              </a:ext>
            </a:extLst>
          </p:cNvPr>
          <p:cNvSpPr txBox="1"/>
          <p:nvPr/>
        </p:nvSpPr>
        <p:spPr>
          <a:xfrm>
            <a:off x="395536" y="11663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Мечта человека побывать в космосе сбылась. Построили ракету!</a:t>
            </a:r>
          </a:p>
          <a:p>
            <a:endParaRPr lang="ru-RU" sz="2400" dirty="0">
              <a:solidFill>
                <a:srgbClr val="FFC000"/>
              </a:solidFill>
            </a:endParaRPr>
          </a:p>
          <a:p>
            <a:endParaRPr lang="ru-RU" sz="2400" dirty="0">
              <a:solidFill>
                <a:srgbClr val="FFC000"/>
              </a:solidFill>
            </a:endParaRPr>
          </a:p>
          <a:p>
            <a:r>
              <a:rPr lang="ru-RU" sz="2400" dirty="0">
                <a:solidFill>
                  <a:srgbClr val="FFFF00"/>
                </a:solidFill>
              </a:rPr>
              <a:t>Под его руководством был создан первый космический аппарат.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C7CEB-A2F7-4547-8B24-21770CE1C56E}"/>
              </a:ext>
            </a:extLst>
          </p:cNvPr>
          <p:cNvSpPr txBox="1"/>
          <p:nvPr/>
        </p:nvSpPr>
        <p:spPr>
          <a:xfrm>
            <a:off x="395536" y="596443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Начали подготовку лётчиков - космонавтов для полётов в космос </a:t>
            </a:r>
          </a:p>
        </p:txBody>
      </p: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Мои документы\Дулина Н\СЦЕНАРИИ\Солнышко\Гагарин\картинки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E37392-4ADB-4926-911E-3C96AD0F4D13}"/>
              </a:ext>
            </a:extLst>
          </p:cNvPr>
          <p:cNvSpPr txBox="1"/>
          <p:nvPr/>
        </p:nvSpPr>
        <p:spPr>
          <a:xfrm>
            <a:off x="457200" y="404664"/>
            <a:ext cx="454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Ракета выходит в космос</a:t>
            </a:r>
          </a:p>
        </p:txBody>
      </p:sp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Work\Desktop\im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3650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C:\Users\Work\Desktop\SHL_9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538" y="2852936"/>
            <a:ext cx="572016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2B78BD-8DEE-48D4-B69C-8B23B70E298D}"/>
              </a:ext>
            </a:extLst>
          </p:cNvPr>
          <p:cNvSpPr txBox="1"/>
          <p:nvPr/>
        </p:nvSpPr>
        <p:spPr>
          <a:xfrm>
            <a:off x="3348538" y="116632"/>
            <a:ext cx="5543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      </a:t>
            </a:r>
          </a:p>
          <a:p>
            <a:r>
              <a:rPr lang="ru-RU" sz="2400" dirty="0">
                <a:solidFill>
                  <a:srgbClr val="00B0F0"/>
                </a:solidFill>
              </a:rPr>
              <a:t>        Одежда космонавтов - СКАФАНДР</a:t>
            </a:r>
          </a:p>
        </p:txBody>
      </p:sp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3" descr="C:\Users\Work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D65AA-8A26-4DEE-837E-2463078C9477}"/>
              </a:ext>
            </a:extLst>
          </p:cNvPr>
          <p:cNvSpPr txBox="1"/>
          <p:nvPr/>
        </p:nvSpPr>
        <p:spPr>
          <a:xfrm>
            <a:off x="827584" y="548680"/>
            <a:ext cx="633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В космическом пространстве тоже бывают дожди, только метеоритные.</a:t>
            </a:r>
          </a:p>
          <a:p>
            <a:r>
              <a:rPr lang="ru-RU" sz="2400" dirty="0">
                <a:solidFill>
                  <a:srgbClr val="00B0F0"/>
                </a:solidFill>
              </a:rPr>
              <a:t>МЕТЕОРИТ, КОМЕТА, ОСТЕРОИДЫ –это космические тела.</a:t>
            </a:r>
          </a:p>
          <a:p>
            <a:r>
              <a:rPr lang="ru-RU" sz="2400" dirty="0">
                <a:solidFill>
                  <a:srgbClr val="00B0F0"/>
                </a:solidFill>
              </a:rPr>
              <a:t>Иногда они могут на огромной скорости </a:t>
            </a:r>
          </a:p>
          <a:p>
            <a:r>
              <a:rPr lang="ru-RU" sz="2400" dirty="0">
                <a:solidFill>
                  <a:srgbClr val="00B0F0"/>
                </a:solidFill>
              </a:rPr>
              <a:t>Пройти сквозь атмосферу Земли и упасть.</a:t>
            </a:r>
          </a:p>
          <a:p>
            <a:r>
              <a:rPr lang="ru-RU" sz="2400" dirty="0">
                <a:solidFill>
                  <a:srgbClr val="00B0F0"/>
                </a:solidFill>
              </a:rPr>
              <a:t>                          Такие случаи были. </a:t>
            </a:r>
          </a:p>
          <a:p>
            <a:r>
              <a:rPr lang="ru-RU" sz="2400" dirty="0">
                <a:solidFill>
                  <a:srgbClr val="00B0F0"/>
                </a:solidFill>
              </a:rPr>
              <a:t>И тогда люди могут находить обломки метеоритов. </a:t>
            </a:r>
          </a:p>
          <a:p>
            <a:r>
              <a:rPr lang="ru-RU" sz="2400" dirty="0">
                <a:solidFill>
                  <a:srgbClr val="00B0F0"/>
                </a:solidFill>
              </a:rPr>
              <a:t>           Но обычно небесные тела не долетают                                </a:t>
            </a:r>
          </a:p>
          <a:p>
            <a:r>
              <a:rPr lang="ru-RU" sz="2400" dirty="0">
                <a:solidFill>
                  <a:srgbClr val="00B0F0"/>
                </a:solidFill>
              </a:rPr>
              <a:t>                      до Земли – сгорают в космосе или </a:t>
            </a:r>
          </a:p>
          <a:p>
            <a:r>
              <a:rPr lang="ru-RU" sz="2400" dirty="0">
                <a:solidFill>
                  <a:srgbClr val="00B0F0"/>
                </a:solidFill>
              </a:rPr>
              <a:t>                                  плотных слоях атмосферы.</a:t>
            </a:r>
          </a:p>
        </p:txBody>
      </p:sp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Work\Desktop\astronaut-taking-spacewal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1893"/>
            <a:ext cx="4922193" cy="6534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F58DA2-F687-48DD-A7DB-B74A0A53D8BB}"/>
              </a:ext>
            </a:extLst>
          </p:cNvPr>
          <p:cNvSpPr txBox="1"/>
          <p:nvPr/>
        </p:nvSpPr>
        <p:spPr>
          <a:xfrm>
            <a:off x="6829897" y="476672"/>
            <a:ext cx="21345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В космосе нет</a:t>
            </a:r>
          </a:p>
          <a:p>
            <a:r>
              <a:rPr lang="ru-RU" sz="2400" dirty="0">
                <a:solidFill>
                  <a:srgbClr val="00B0F0"/>
                </a:solidFill>
              </a:rPr>
              <a:t>     ВОЗДУХА</a:t>
            </a:r>
          </a:p>
          <a:p>
            <a:r>
              <a:rPr lang="ru-RU" sz="2400" dirty="0">
                <a:solidFill>
                  <a:srgbClr val="00B0F0"/>
                </a:solidFill>
              </a:rPr>
              <a:t>          нет</a:t>
            </a:r>
          </a:p>
          <a:p>
            <a:r>
              <a:rPr lang="ru-RU" sz="2400" dirty="0">
                <a:solidFill>
                  <a:srgbClr val="00B0F0"/>
                </a:solidFill>
              </a:rPr>
              <a:t>ПРИТЯЖЕНИЯ</a:t>
            </a:r>
          </a:p>
          <a:p>
            <a:r>
              <a:rPr lang="ru-RU" sz="2400" dirty="0">
                <a:solidFill>
                  <a:srgbClr val="00B0F0"/>
                </a:solidFill>
              </a:rPr>
              <a:t>         есть</a:t>
            </a:r>
          </a:p>
          <a:p>
            <a:r>
              <a:rPr lang="ru-RU" sz="2400" dirty="0">
                <a:solidFill>
                  <a:srgbClr val="00B0F0"/>
                </a:solidFill>
              </a:rPr>
              <a:t>НЕВЕСОМОСТЬ</a:t>
            </a:r>
          </a:p>
          <a:p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19B154-280E-4A93-A6B6-17B5758CCBB0}"/>
              </a:ext>
            </a:extLst>
          </p:cNvPr>
          <p:cNvSpPr txBox="1"/>
          <p:nvPr/>
        </p:nvSpPr>
        <p:spPr>
          <a:xfrm>
            <a:off x="107504" y="332656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В космосе всё плавает.</a:t>
            </a:r>
          </a:p>
          <a:p>
            <a:r>
              <a:rPr lang="ru-RU" sz="2400" dirty="0">
                <a:solidFill>
                  <a:srgbClr val="00B0F0"/>
                </a:solidFill>
              </a:rPr>
              <a:t>Космонавт дышит кислородом из баллона.</a:t>
            </a:r>
          </a:p>
          <a:p>
            <a:r>
              <a:rPr lang="ru-RU" sz="2400" dirty="0">
                <a:solidFill>
                  <a:srgbClr val="00B0F0"/>
                </a:solidFill>
              </a:rPr>
              <a:t>Он закреплён за спиной на скафандре.</a:t>
            </a:r>
          </a:p>
        </p:txBody>
      </p:sp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05" y="-36004"/>
            <a:ext cx="9192005" cy="689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84944F-2D15-46F2-A8DC-19A860E96FC4}"/>
              </a:ext>
            </a:extLst>
          </p:cNvPr>
          <p:cNvSpPr txBox="1"/>
          <p:nvPr/>
        </p:nvSpPr>
        <p:spPr>
          <a:xfrm>
            <a:off x="323528" y="404664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   Космический корабль на  своей</a:t>
            </a:r>
          </a:p>
          <a:p>
            <a:r>
              <a:rPr lang="ru-RU" sz="2400" dirty="0">
                <a:solidFill>
                  <a:srgbClr val="00B0F0"/>
                </a:solidFill>
              </a:rPr>
              <a:t>     ОРБИТЕ</a:t>
            </a:r>
          </a:p>
        </p:txBody>
      </p:sp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ork\Desktop\raketa-rossiya-soyuz-t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5BB5DE-0F9C-4433-9D8F-3FEA12495CFD}"/>
              </a:ext>
            </a:extLst>
          </p:cNvPr>
          <p:cNvSpPr txBox="1"/>
          <p:nvPr/>
        </p:nvSpPr>
        <p:spPr>
          <a:xfrm>
            <a:off x="251520" y="274638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Ракета летит на большой скорости. </a:t>
            </a:r>
          </a:p>
          <a:p>
            <a:r>
              <a:rPr lang="ru-RU" sz="2400" dirty="0">
                <a:solidFill>
                  <a:srgbClr val="00B0F0"/>
                </a:solidFill>
              </a:rPr>
              <a:t>Её уносит  в космос сила реактивных двигателей.</a:t>
            </a:r>
          </a:p>
          <a:p>
            <a:r>
              <a:rPr lang="ru-RU" sz="2400" dirty="0">
                <a:solidFill>
                  <a:srgbClr val="00B0F0"/>
                </a:solidFill>
              </a:rPr>
              <a:t> В них заправлено ракетное топливо.</a:t>
            </a: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rgbClr val="FFFF00"/>
                </a:solidFill>
                <a:latin typeface="Constantia" pitchFamily="18" charset="0"/>
              </a:rPr>
              <a:t>12</a:t>
            </a:r>
            <a:r>
              <a:rPr lang="ru-RU" b="1" dirty="0">
                <a:solidFill>
                  <a:srgbClr val="FFFF00"/>
                </a:solidFill>
                <a:latin typeface="Constantia" pitchFamily="18" charset="0"/>
              </a:rPr>
              <a:t> апреля   Всемирный день авиации и космонавтики  </a:t>
            </a:r>
          </a:p>
        </p:txBody>
      </p:sp>
      <p:pic>
        <p:nvPicPr>
          <p:cNvPr id="1028" name="Picture 4" descr="C:\Users\Work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7026639" cy="4677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C:\Users\Work\Desktop\0025-025-V-kosmose-kosmonavt-dolzhen-byt-gotov-k-nevesomos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5598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F71975-E8D3-4013-AF5A-9DBA4C53307D}"/>
              </a:ext>
            </a:extLst>
          </p:cNvPr>
          <p:cNvSpPr txBox="1"/>
          <p:nvPr/>
        </p:nvSpPr>
        <p:spPr>
          <a:xfrm>
            <a:off x="0" y="116632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                            Внутри ракеты тоже НЕВЕСОМОСТЬ.</a:t>
            </a:r>
          </a:p>
          <a:p>
            <a:r>
              <a:rPr lang="ru-RU" sz="2400" dirty="0">
                <a:solidFill>
                  <a:srgbClr val="7030A0"/>
                </a:solidFill>
              </a:rPr>
              <a:t>                                   Вам привет от космонавта! 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Work\Desktop\201444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2" y="-26822"/>
            <a:ext cx="9144652" cy="6884822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30179D-AD20-4203-A05E-EC06A12B47D8}"/>
              </a:ext>
            </a:extLst>
          </p:cNvPr>
          <p:cNvSpPr txBox="1"/>
          <p:nvPr/>
        </p:nvSpPr>
        <p:spPr>
          <a:xfrm>
            <a:off x="2339752" y="57332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Огненная сила Солнца</a:t>
            </a:r>
          </a:p>
        </p:txBody>
      </p:sp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Work\Desktop\1314474485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3F69C2-6694-49DE-8060-D09FC6874ECA}"/>
              </a:ext>
            </a:extLst>
          </p:cNvPr>
          <p:cNvSpPr txBox="1"/>
          <p:nvPr/>
        </p:nvSpPr>
        <p:spPr>
          <a:xfrm>
            <a:off x="683568" y="27463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     Вечер. Всходит Луна, освещённая Солнцем.</a:t>
            </a:r>
          </a:p>
        </p:txBody>
      </p:sp>
    </p:spTree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Work\Desktop\lunohod2010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25"/>
            <a:ext cx="9144000" cy="6872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Work\Desktop\1350046898_744777_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2BE12-0AF2-43F9-A4EB-83C4E6AF2EC8}"/>
              </a:ext>
            </a:extLst>
          </p:cNvPr>
          <p:cNvSpPr txBox="1"/>
          <p:nvPr/>
        </p:nvSpPr>
        <p:spPr>
          <a:xfrm>
            <a:off x="3707904" y="404664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Другие планеты человеку помогает изучать техника:</a:t>
            </a:r>
          </a:p>
          <a:p>
            <a:r>
              <a:rPr lang="ru-RU" sz="2800" dirty="0">
                <a:solidFill>
                  <a:srgbClr val="FFFF00"/>
                </a:solidFill>
              </a:rPr>
              <a:t>луноходы и марсоходы.</a:t>
            </a:r>
          </a:p>
        </p:txBody>
      </p:sp>
    </p:spTree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Work\Desktop\softwareprograms1312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CFD2DA-BD33-4B62-8D30-A0802C57C8CD}"/>
              </a:ext>
            </a:extLst>
          </p:cNvPr>
          <p:cNvSpPr txBox="1"/>
          <p:nvPr/>
        </p:nvSpPr>
        <p:spPr>
          <a:xfrm>
            <a:off x="1259632" y="40466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FFFF00"/>
                </a:solidFill>
              </a:rPr>
              <a:t>Смешарики</a:t>
            </a:r>
            <a:r>
              <a:rPr lang="ru-RU" sz="2400" dirty="0">
                <a:solidFill>
                  <a:srgbClr val="FFFF00"/>
                </a:solidFill>
              </a:rPr>
              <a:t> вам об этом интересно рассказывали.</a:t>
            </a:r>
          </a:p>
        </p:txBody>
      </p:sp>
    </p:spTree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Work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7CA82C-9A6D-4858-AB41-E389F11D358A}"/>
              </a:ext>
            </a:extLst>
          </p:cNvPr>
          <p:cNvSpPr txBox="1"/>
          <p:nvPr/>
        </p:nvSpPr>
        <p:spPr>
          <a:xfrm>
            <a:off x="457200" y="92076"/>
            <a:ext cx="850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            У Земли есть СПУТНИК (друг, попутчик) ЛУНА.</a:t>
            </a:r>
          </a:p>
          <a:p>
            <a:r>
              <a:rPr lang="ru-RU" sz="2400" dirty="0">
                <a:solidFill>
                  <a:srgbClr val="FFFF00"/>
                </a:solidFill>
              </a:rPr>
              <a:t>                    Она всегда рядом, на своём месте. </a:t>
            </a:r>
          </a:p>
        </p:txBody>
      </p:sp>
    </p:spTree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Work\Desktop\p4620_satu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261" y="988725"/>
            <a:ext cx="3312368" cy="212937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27" name="Picture 3" descr="C:\Users\Work\Desktop\rocket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7385" y="3373048"/>
            <a:ext cx="2641476" cy="264147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29" name="Picture 5" descr="C:\Users\Work\Desktop\spaceman-clipart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5022" y="1273902"/>
            <a:ext cx="2330191" cy="266429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31" name="Picture 7" descr="C:\Users\Work\Desktop\Satellit01Colourbox_13642281277089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509120"/>
            <a:ext cx="2871900" cy="19146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9" name="Picture 8" descr="C:\Users\Work\Desktop\278074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645024"/>
            <a:ext cx="2262203" cy="302433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8CAD44-9B42-417F-8F0C-8A1AD7632E16}"/>
              </a:ext>
            </a:extLst>
          </p:cNvPr>
          <p:cNvSpPr txBox="1"/>
          <p:nvPr/>
        </p:nvSpPr>
        <p:spPr>
          <a:xfrm>
            <a:off x="1763688" y="332656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                   А теперь поиграем?!</a:t>
            </a:r>
          </a:p>
          <a:p>
            <a:r>
              <a:rPr lang="ru-RU" sz="2400" dirty="0">
                <a:solidFill>
                  <a:srgbClr val="FFFF00"/>
                </a:solidFill>
              </a:rPr>
              <a:t>                           «Что лишнее? Почему?»</a:t>
            </a:r>
          </a:p>
        </p:txBody>
      </p:sp>
    </p:spTree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8" descr="Русский космонав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2634630" cy="363278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76" name="Picture 4" descr="C:\Users\Work\Desktop\how-to-draw-a-comet_1_000000015440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8640"/>
            <a:ext cx="3470271" cy="217718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9" name="Picture 6" descr="C:\Users\Work\Desktop\i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04664"/>
            <a:ext cx="2880320" cy="1972194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" name="Picture 7" descr="C:\Users\Work\Desktop\6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933056"/>
            <a:ext cx="2664296" cy="2640294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1" name="Picture 4" descr="C:\Users\Work\Desktop\884195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780928"/>
            <a:ext cx="2549792" cy="259228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ork\Desktop\kaIHqd9ce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2623866" cy="264147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2053" name="Picture 5" descr="C:\Users\Work\Desktop\b77b5e2c219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4664"/>
            <a:ext cx="2457450" cy="269557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2054" name="Picture 6" descr="C:\Users\Work\Desktop\04a7af025c7b274d44b047dc9676b774_h-3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700808"/>
            <a:ext cx="2789270" cy="242545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9" name="Picture 2" descr="C:\Users\Work\Desktop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437112"/>
            <a:ext cx="3381375" cy="204787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" name="Picture 7" descr="C:\Users\Work\Desktop\i 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509120"/>
            <a:ext cx="3384376" cy="197192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Work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206" y="-12358"/>
            <a:ext cx="9128265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5D2A92-E3E0-42B7-9ACF-CB5DB83525A3}"/>
              </a:ext>
            </a:extLst>
          </p:cNvPr>
          <p:cNvSpPr txBox="1"/>
          <p:nvPr/>
        </p:nvSpPr>
        <p:spPr>
          <a:xfrm>
            <a:off x="683568" y="404664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всегда смотрели на звёзды: </a:t>
            </a:r>
          </a:p>
          <a:p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чудесный волшебный свет манил и завораживал… как хотелось узнать «Что там? наверху? Может сейчас тоже кто – то смотрит на нас со своей планеты?»</a:t>
            </a:r>
          </a:p>
        </p:txBody>
      </p:sp>
    </p:spTree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Work\Desktop\13(45)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67593C-E7C0-40C1-963B-173DA4CBCDD6}"/>
              </a:ext>
            </a:extLst>
          </p:cNvPr>
          <p:cNvSpPr txBox="1"/>
          <p:nvPr/>
        </p:nvSpPr>
        <p:spPr>
          <a:xfrm>
            <a:off x="457200" y="27463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Сейчас мы уже не сможем жить без «помощи» космоса.</a:t>
            </a:r>
          </a:p>
          <a:p>
            <a:r>
              <a:rPr lang="ru-RU" sz="2400" dirty="0">
                <a:solidFill>
                  <a:srgbClr val="00B0F0"/>
                </a:solidFill>
              </a:rPr>
              <a:t>Это спутник с антеннами. Он позволяет нам говорить по телефону, смотреть телепередачи, управляет навигатором.</a:t>
            </a:r>
          </a:p>
          <a:p>
            <a:r>
              <a:rPr lang="ru-RU" sz="2400" dirty="0">
                <a:solidFill>
                  <a:srgbClr val="00B0F0"/>
                </a:solidFill>
              </a:rPr>
              <a:t>Много чего человек  сейчас делает с помощью космоса. </a:t>
            </a:r>
          </a:p>
        </p:txBody>
      </p:sp>
    </p:spTree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Work\Desktop\606963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86778C-179A-443A-88D3-BE0BE2851F14}"/>
              </a:ext>
            </a:extLst>
          </p:cNvPr>
          <p:cNvSpPr txBox="1"/>
          <p:nvPr/>
        </p:nvSpPr>
        <p:spPr>
          <a:xfrm>
            <a:off x="107504" y="274638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Российский космический корабль</a:t>
            </a:r>
          </a:p>
          <a:p>
            <a:r>
              <a:rPr lang="ru-RU" sz="2400" dirty="0">
                <a:solidFill>
                  <a:srgbClr val="0070C0"/>
                </a:solidFill>
              </a:rPr>
              <a:t>                      «СОЮЗ»</a:t>
            </a:r>
          </a:p>
        </p:txBody>
      </p:sp>
    </p:spTree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3600" dirty="0"/>
              <a:t>Так выглядит пульт управления ракетой</a:t>
            </a:r>
          </a:p>
        </p:txBody>
      </p:sp>
      <p:pic>
        <p:nvPicPr>
          <p:cNvPr id="4" name="Picture 2" descr="C:\Users\Work\Desktop\endeavour-flight-deck-cockpit-ben-cooper-gessato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5" y="764704"/>
            <a:ext cx="9139945" cy="63679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ork\Desktop\1402267462-space-wallpaper-00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24188" y="0"/>
            <a:ext cx="7654661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167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Constantia" pitchFamily="18" charset="0"/>
              </a:rPr>
              <a:t>Белка и Стрелка</a:t>
            </a:r>
            <a:endParaRPr lang="ru-RU" dirty="0"/>
          </a:p>
        </p:txBody>
      </p:sp>
      <p:pic>
        <p:nvPicPr>
          <p:cNvPr id="7170" name="Picture 2" descr="C:\Users\Work\Desktop\cosmos_dog_07-e1439967844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842333"/>
            <a:ext cx="5400600" cy="6015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3780CD-A1C6-4FC4-AA12-5B2442CE48B5}"/>
              </a:ext>
            </a:extLst>
          </p:cNvPr>
          <p:cNvSpPr txBox="1"/>
          <p:nvPr/>
        </p:nvSpPr>
        <p:spPr>
          <a:xfrm>
            <a:off x="1331640" y="842333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   Собаки, удачно совершившие полёт в космос.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6B6D11-3300-43DD-81F3-263B10D4D28D}"/>
              </a:ext>
            </a:extLst>
          </p:cNvPr>
          <p:cNvSpPr txBox="1"/>
          <p:nvPr/>
        </p:nvSpPr>
        <p:spPr>
          <a:xfrm>
            <a:off x="107504" y="33265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19 августа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16873-C0A8-48B2-A5E7-62C4D93065F1}"/>
              </a:ext>
            </a:extLst>
          </p:cNvPr>
          <p:cNvSpPr txBox="1"/>
          <p:nvPr/>
        </p:nvSpPr>
        <p:spPr>
          <a:xfrm>
            <a:off x="7164288" y="332656"/>
            <a:ext cx="174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1960 года</a:t>
            </a:r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Work\Desktop\n2h9wIVinZ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19400"/>
            <a:ext cx="60198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гагарин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16632"/>
            <a:ext cx="414972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6032B-82D2-4A98-A11C-A334EA62C32A}"/>
              </a:ext>
            </a:extLst>
          </p:cNvPr>
          <p:cNvSpPr txBox="1"/>
          <p:nvPr/>
        </p:nvSpPr>
        <p:spPr>
          <a:xfrm>
            <a:off x="4355976" y="548680"/>
            <a:ext cx="4320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      12 апреля 1961 года</a:t>
            </a:r>
          </a:p>
          <a:p>
            <a:r>
              <a:rPr lang="ru-RU" sz="2800" dirty="0">
                <a:solidFill>
                  <a:srgbClr val="00B0F0"/>
                </a:solidFill>
              </a:rPr>
              <a:t>       Впервые в космос отправился пилотируемый     корабль «Восток» с    человеком на борту!</a:t>
            </a:r>
          </a:p>
          <a:p>
            <a:endParaRPr lang="ru-RU" sz="2800" dirty="0">
              <a:solidFill>
                <a:srgbClr val="00B0F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  <a:noFill/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Юрий Гагарин</a:t>
            </a:r>
          </a:p>
        </p:txBody>
      </p:sp>
      <p:pic>
        <p:nvPicPr>
          <p:cNvPr id="3" name="Picture 2" descr="8fe314aeb6.jpg (480×64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405044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46712B-8669-4CC9-9AE1-8B67D6CA7943}"/>
              </a:ext>
            </a:extLst>
          </p:cNvPr>
          <p:cNvSpPr txBox="1"/>
          <p:nvPr/>
        </p:nvSpPr>
        <p:spPr>
          <a:xfrm>
            <a:off x="308720" y="0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F0"/>
                </a:solidFill>
              </a:rPr>
              <a:t>Первый в мире человек, совершивший полёт в космос</a:t>
            </a:r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Work\Desktop\2(145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68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F427EF-C438-4F9E-A9CB-63EE48D37B66}"/>
              </a:ext>
            </a:extLst>
          </p:cNvPr>
          <p:cNvSpPr txBox="1"/>
          <p:nvPr/>
        </p:nvSpPr>
        <p:spPr>
          <a:xfrm>
            <a:off x="683568" y="188640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F0"/>
                </a:solidFill>
              </a:rPr>
              <a:t>Учёные уже много знали о космосе, нашей Солнечной системе. </a:t>
            </a:r>
          </a:p>
          <a:p>
            <a:r>
              <a:rPr lang="ru-RU" sz="2000" dirty="0">
                <a:solidFill>
                  <a:srgbClr val="00B0F0"/>
                </a:solidFill>
              </a:rPr>
              <a:t>Но и очень много ещё до сих пор не известно… </a:t>
            </a:r>
          </a:p>
          <a:p>
            <a:r>
              <a:rPr lang="ru-RU" sz="2000" dirty="0">
                <a:solidFill>
                  <a:srgbClr val="00B0F0"/>
                </a:solidFill>
              </a:rPr>
              <a:t>Так выглядит наша Солнечная система.</a:t>
            </a:r>
          </a:p>
          <a:p>
            <a:r>
              <a:rPr lang="ru-RU" sz="2000" dirty="0">
                <a:solidFill>
                  <a:srgbClr val="00B0F0"/>
                </a:solidFill>
              </a:rPr>
              <a:t>Космическая семья Земли. У каждой планеты своя дорожка- ОРБИТА.</a:t>
            </a: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Work\Desktop\5(12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0BF5AE-73E6-4CAF-8D13-40DC0BE282B1}"/>
              </a:ext>
            </a:extLst>
          </p:cNvPr>
          <p:cNvSpPr txBox="1"/>
          <p:nvPr/>
        </p:nvSpPr>
        <p:spPr>
          <a:xfrm flipH="1">
            <a:off x="323528" y="0"/>
            <a:ext cx="849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                </a:t>
            </a:r>
            <a:r>
              <a:rPr lang="ru-RU" sz="2400" dirty="0">
                <a:solidFill>
                  <a:srgbClr val="00B0F0"/>
                </a:solidFill>
              </a:rPr>
              <a:t>Так выглядит наша красавица - Земля из космоса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Work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034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46E6CF-24F8-4115-A47D-BB12EFB21108}"/>
              </a:ext>
            </a:extLst>
          </p:cNvPr>
          <p:cNvSpPr txBox="1"/>
          <p:nvPr/>
        </p:nvSpPr>
        <p:spPr>
          <a:xfrm>
            <a:off x="107504" y="274638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    Она плотно окружена</a:t>
            </a:r>
          </a:p>
          <a:p>
            <a:r>
              <a:rPr lang="ru-RU" sz="2400" dirty="0">
                <a:solidFill>
                  <a:srgbClr val="00B0F0"/>
                </a:solidFill>
              </a:rPr>
              <a:t>           АТМОСФЕРОЙ.</a:t>
            </a:r>
          </a:p>
          <a:p>
            <a:r>
              <a:rPr lang="ru-RU" sz="2400" dirty="0">
                <a:solidFill>
                  <a:srgbClr val="00B0F0"/>
                </a:solidFill>
              </a:rPr>
              <a:t>Это плотный слой воздуха, </a:t>
            </a:r>
          </a:p>
          <a:p>
            <a:r>
              <a:rPr lang="ru-RU" sz="2400" dirty="0">
                <a:solidFill>
                  <a:srgbClr val="00B0F0"/>
                </a:solidFill>
              </a:rPr>
              <a:t>Оберегающий нашу Землю от</a:t>
            </a:r>
          </a:p>
          <a:p>
            <a:r>
              <a:rPr lang="ru-RU" sz="2400" dirty="0">
                <a:solidFill>
                  <a:srgbClr val="00B0F0"/>
                </a:solidFill>
              </a:rPr>
              <a:t>   жгучих солнечных лучей.</a:t>
            </a:r>
          </a:p>
          <a:p>
            <a:r>
              <a:rPr lang="ru-RU" sz="2400" dirty="0">
                <a:solidFill>
                  <a:srgbClr val="00B0F0"/>
                </a:solidFill>
              </a:rPr>
              <a:t>Земля удерживает его и всё на   нашей планете своей силой -    магнитным ПРИТЯЖЕНИЕМ</a:t>
            </a:r>
          </a:p>
          <a:p>
            <a:r>
              <a:rPr lang="ru-RU" sz="2400" dirty="0">
                <a:solidFill>
                  <a:srgbClr val="00B0F0"/>
                </a:solidFill>
              </a:rPr>
              <a:t> Без ВОЗДУХА нет жизни.</a:t>
            </a:r>
          </a:p>
        </p:txBody>
      </p: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593</Words>
  <Application>Microsoft Office PowerPoint</Application>
  <PresentationFormat>Экран (4:3)</PresentationFormat>
  <Paragraphs>88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Constantia</vt:lpstr>
      <vt:lpstr>Times New Roman</vt:lpstr>
      <vt:lpstr>Тема Office</vt:lpstr>
      <vt:lpstr>Презентация PowerPoint</vt:lpstr>
      <vt:lpstr>12 апреля   Всемирный день авиации и космонавтики  </vt:lpstr>
      <vt:lpstr>Презентация PowerPoint</vt:lpstr>
      <vt:lpstr>Белка и Стрелка</vt:lpstr>
      <vt:lpstr>Презентация PowerPoint</vt:lpstr>
      <vt:lpstr>Юрий Гагарин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Сергей Павлович Королев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 выглядит пульт управления ракетой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Мищенко И.И.</dc:creator>
  <cp:lastModifiedBy>Ксения Галлифрей</cp:lastModifiedBy>
  <cp:revision>122</cp:revision>
  <cp:lastPrinted>2018-01-11T17:02:15Z</cp:lastPrinted>
  <dcterms:created xsi:type="dcterms:W3CDTF">2016-03-17T04:34:15Z</dcterms:created>
  <dcterms:modified xsi:type="dcterms:W3CDTF">2022-02-03T17:27:10Z</dcterms:modified>
</cp:coreProperties>
</file>